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media/image11.jpeg" ContentType="image/jpeg"/>
  <Override PartName="/ppt/media/image4.jpeg" ContentType="image/jpeg"/>
  <Override PartName="/ppt/media/image15.jpeg" ContentType="image/jpeg"/>
  <Override PartName="/ppt/media/image1.jpeg" ContentType="image/jpeg"/>
  <Override PartName="/ppt/media/image8.jpeg" ContentType="image/jpeg"/>
  <Override PartName="/ppt/media/image12.jpeg" ContentType="image/jpeg"/>
  <Override PartName="/ppt/media/image5.jpeg" ContentType="image/jpeg"/>
  <Override PartName="/ppt/media/image9.jpeg" ContentType="image/jpeg"/>
  <Override PartName="/ppt/media/image13.jpeg" ContentType="image/jpeg"/>
  <Override PartName="/ppt/media/image2.png" ContentType="image/png"/>
  <Override PartName="/ppt/media/image6.jpeg" ContentType="image/jpeg"/>
  <Override PartName="/ppt/media/image10.jpeg" ContentType="image/jpeg"/>
  <Override PartName="/ppt/media/image3.jpeg" ContentType="image/jpeg"/>
  <Override PartName="/ppt/media/image14.jpeg" ContentType="image/jpeg"/>
  <Override PartName="/ppt/media/image7.jpeg" ContentType="image/jpeg"/>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_rels/slideLayout10.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_rels/slide3.xml.rels" ContentType="application/vnd.openxmlformats-package.relationships+xml"/>
  <Override PartName="/ppt/slides/_rels/slide13.xml.rels" ContentType="application/vnd.openxmlformats-package.relationships+xml"/>
  <Override PartName="/ppt/slides/_rels/slide2.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slide12.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28" name="PlaceHolder 2"/>
          <p:cNvSpPr>
            <a:spLocks noGrp="1"/>
          </p:cNvSpPr>
          <p:nvPr>
            <p:ph type="body"/>
          </p:nvPr>
        </p:nvSpPr>
        <p:spPr>
          <a:xfrm>
            <a:off x="457200" y="1604520"/>
            <a:ext cx="8046360" cy="1896480"/>
          </a:xfrm>
          <a:prstGeom prst="rect">
            <a:avLst/>
          </a:prstGeom>
        </p:spPr>
        <p:txBody>
          <a:bodyPr bIns="0" lIns="0" rIns="0" tIns="0" wrap="none"/>
          <a:p>
            <a:endParaRPr/>
          </a:p>
        </p:txBody>
      </p:sp>
      <p:sp>
        <p:nvSpPr>
          <p:cNvPr id="29" name="PlaceHolder 3"/>
          <p:cNvSpPr>
            <a:spLocks noGrp="1"/>
          </p:cNvSpPr>
          <p:nvPr>
            <p:ph type="body"/>
          </p:nvPr>
        </p:nvSpPr>
        <p:spPr>
          <a:xfrm>
            <a:off x="457200" y="3681360"/>
            <a:ext cx="8046360" cy="1896480"/>
          </a:xfrm>
          <a:prstGeom prst="rect">
            <a:avLst/>
          </a:prstGeom>
        </p:spPr>
        <p:txBody>
          <a:bodyPr bIns="0" lIns="0" rIns="0" tIns="0" wrap="none"/>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31"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32" name="PlaceHolder 3"/>
          <p:cNvSpPr>
            <a:spLocks noGrp="1"/>
          </p:cNvSpPr>
          <p:nvPr>
            <p:ph type="body"/>
          </p:nvPr>
        </p:nvSpPr>
        <p:spPr>
          <a:xfrm>
            <a:off x="4579920" y="1604520"/>
            <a:ext cx="3926160" cy="1896480"/>
          </a:xfrm>
          <a:prstGeom prst="rect">
            <a:avLst/>
          </a:prstGeom>
        </p:spPr>
        <p:txBody>
          <a:bodyPr bIns="0" lIns="0" rIns="0" tIns="0" wrap="none"/>
          <a:p>
            <a:endParaRPr/>
          </a:p>
        </p:txBody>
      </p:sp>
      <p:sp>
        <p:nvSpPr>
          <p:cNvPr id="33" name="PlaceHolder 4"/>
          <p:cNvSpPr>
            <a:spLocks noGrp="1"/>
          </p:cNvSpPr>
          <p:nvPr>
            <p:ph type="body"/>
          </p:nvPr>
        </p:nvSpPr>
        <p:spPr>
          <a:xfrm>
            <a:off x="4579920" y="3681360"/>
            <a:ext cx="3926160" cy="1896480"/>
          </a:xfrm>
          <a:prstGeom prst="rect">
            <a:avLst/>
          </a:prstGeom>
        </p:spPr>
        <p:txBody>
          <a:bodyPr bIns="0" lIns="0" rIns="0" tIns="0" wrap="none"/>
          <a:p>
            <a:endParaRPr/>
          </a:p>
        </p:txBody>
      </p:sp>
      <p:sp>
        <p:nvSpPr>
          <p:cNvPr id="34" name="PlaceHolder 5"/>
          <p:cNvSpPr>
            <a:spLocks noGrp="1"/>
          </p:cNvSpPr>
          <p:nvPr>
            <p:ph type="body"/>
          </p:nvPr>
        </p:nvSpPr>
        <p:spPr>
          <a:xfrm>
            <a:off x="457200" y="3681360"/>
            <a:ext cx="3926160" cy="1896480"/>
          </a:xfrm>
          <a:prstGeom prst="rect">
            <a:avLst/>
          </a:prstGeom>
        </p:spPr>
        <p:txBody>
          <a:bodyPr bIns="0" lIns="0" rIns="0" tIns="0" wrap="none"/>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36"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37" name="PlaceHolder 3"/>
          <p:cNvSpPr>
            <a:spLocks noGrp="1"/>
          </p:cNvSpPr>
          <p:nvPr>
            <p:ph type="body"/>
          </p:nvPr>
        </p:nvSpPr>
        <p:spPr>
          <a:xfrm>
            <a:off x="4579920" y="1604520"/>
            <a:ext cx="3926160" cy="1896480"/>
          </a:xfrm>
          <a:prstGeom prst="rect">
            <a:avLst/>
          </a:prstGeom>
        </p:spPr>
        <p:txBody>
          <a:bodyPr bIns="0" lIns="0" rIns="0" tIns="0" wrap="none"/>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7" name="PlaceHolder 2"/>
          <p:cNvSpPr>
            <a:spLocks noGrp="1"/>
          </p:cNvSpPr>
          <p:nvPr>
            <p:ph type="subTitle"/>
          </p:nvPr>
        </p:nvSpPr>
        <p:spPr>
          <a:xfrm>
            <a:off x="457200" y="1604520"/>
            <a:ext cx="8046360" cy="3977280"/>
          </a:xfrm>
          <a:prstGeom prst="rect">
            <a:avLst/>
          </a:prstGeom>
        </p:spPr>
        <p:txBody>
          <a:bodyPr anchor="ctr" bIns="0" lIns="0" rIns="0" tIns="0" wrap="none"/>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9" name="PlaceHolder 2"/>
          <p:cNvSpPr>
            <a:spLocks noGrp="1"/>
          </p:cNvSpPr>
          <p:nvPr>
            <p:ph type="body"/>
          </p:nvPr>
        </p:nvSpPr>
        <p:spPr>
          <a:xfrm>
            <a:off x="457200" y="1604520"/>
            <a:ext cx="8046360" cy="3976920"/>
          </a:xfrm>
          <a:prstGeom prst="rect">
            <a:avLst/>
          </a:prstGeom>
        </p:spPr>
        <p:txBody>
          <a:bodyPr bIns="0" lIns="0" rIns="0" tIns="0" wrap="none"/>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11" name="PlaceHolder 2"/>
          <p:cNvSpPr>
            <a:spLocks noGrp="1"/>
          </p:cNvSpPr>
          <p:nvPr>
            <p:ph type="body"/>
          </p:nvPr>
        </p:nvSpPr>
        <p:spPr>
          <a:xfrm>
            <a:off x="457200" y="1604520"/>
            <a:ext cx="3926160" cy="3976920"/>
          </a:xfrm>
          <a:prstGeom prst="rect">
            <a:avLst/>
          </a:prstGeom>
        </p:spPr>
        <p:txBody>
          <a:bodyPr bIns="0" lIns="0" rIns="0" tIns="0" wrap="none"/>
          <a:p>
            <a:endParaRPr/>
          </a:p>
        </p:txBody>
      </p:sp>
      <p:sp>
        <p:nvSpPr>
          <p:cNvPr id="12" name="PlaceHolder 3"/>
          <p:cNvSpPr>
            <a:spLocks noGrp="1"/>
          </p:cNvSpPr>
          <p:nvPr>
            <p:ph type="body"/>
          </p:nvPr>
        </p:nvSpPr>
        <p:spPr>
          <a:xfrm>
            <a:off x="4579920" y="1604520"/>
            <a:ext cx="3926160" cy="3976920"/>
          </a:xfrm>
          <a:prstGeom prst="rect">
            <a:avLst/>
          </a:prstGeom>
        </p:spPr>
        <p:txBody>
          <a:bodyPr bIns="0" lIns="0" rIns="0" tIns="0" wrap="none"/>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14" name="PlaceHolder 1"/>
          <p:cNvSpPr>
            <a:spLocks noGrp="1"/>
          </p:cNvSpPr>
          <p:nvPr>
            <p:ph type="subTitle"/>
          </p:nvPr>
        </p:nvSpPr>
        <p:spPr>
          <a:xfrm>
            <a:off x="457200" y="273600"/>
            <a:ext cx="8229240" cy="5307840"/>
          </a:xfrm>
          <a:prstGeom prst="rect">
            <a:avLst/>
          </a:prstGeom>
        </p:spPr>
        <p:txBody>
          <a:bodyPr anchor="ctr" bIns="0" lIns="0" rIns="0" tIns="0" wrap="none"/>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16"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17" name="PlaceHolder 3"/>
          <p:cNvSpPr>
            <a:spLocks noGrp="1"/>
          </p:cNvSpPr>
          <p:nvPr>
            <p:ph type="body"/>
          </p:nvPr>
        </p:nvSpPr>
        <p:spPr>
          <a:xfrm>
            <a:off x="457200" y="3681360"/>
            <a:ext cx="3926160" cy="1896480"/>
          </a:xfrm>
          <a:prstGeom prst="rect">
            <a:avLst/>
          </a:prstGeom>
        </p:spPr>
        <p:txBody>
          <a:bodyPr bIns="0" lIns="0" rIns="0" tIns="0" wrap="none"/>
          <a:p>
            <a:endParaRPr/>
          </a:p>
        </p:txBody>
      </p:sp>
      <p:sp>
        <p:nvSpPr>
          <p:cNvPr id="18" name="PlaceHolder 4"/>
          <p:cNvSpPr>
            <a:spLocks noGrp="1"/>
          </p:cNvSpPr>
          <p:nvPr>
            <p:ph type="body"/>
          </p:nvPr>
        </p:nvSpPr>
        <p:spPr>
          <a:xfrm>
            <a:off x="4579920" y="1604520"/>
            <a:ext cx="3926160" cy="3976920"/>
          </a:xfrm>
          <a:prstGeom prst="rect">
            <a:avLst/>
          </a:prstGeom>
        </p:spPr>
        <p:txBody>
          <a:bodyPr bIns="0" lIns="0" rIns="0" tIns="0" wrap="none"/>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20" name="PlaceHolder 2"/>
          <p:cNvSpPr>
            <a:spLocks noGrp="1"/>
          </p:cNvSpPr>
          <p:nvPr>
            <p:ph type="body"/>
          </p:nvPr>
        </p:nvSpPr>
        <p:spPr>
          <a:xfrm>
            <a:off x="457200" y="1604520"/>
            <a:ext cx="3926160" cy="3976920"/>
          </a:xfrm>
          <a:prstGeom prst="rect">
            <a:avLst/>
          </a:prstGeom>
        </p:spPr>
        <p:txBody>
          <a:bodyPr bIns="0" lIns="0" rIns="0" tIns="0" wrap="none"/>
          <a:p>
            <a:endParaRPr/>
          </a:p>
        </p:txBody>
      </p:sp>
      <p:sp>
        <p:nvSpPr>
          <p:cNvPr id="21" name="PlaceHolder 3"/>
          <p:cNvSpPr>
            <a:spLocks noGrp="1"/>
          </p:cNvSpPr>
          <p:nvPr>
            <p:ph type="body"/>
          </p:nvPr>
        </p:nvSpPr>
        <p:spPr>
          <a:xfrm>
            <a:off x="4579920" y="1604520"/>
            <a:ext cx="3926160" cy="1896480"/>
          </a:xfrm>
          <a:prstGeom prst="rect">
            <a:avLst/>
          </a:prstGeom>
        </p:spPr>
        <p:txBody>
          <a:bodyPr bIns="0" lIns="0" rIns="0" tIns="0" wrap="none"/>
          <a:p>
            <a:endParaRPr/>
          </a:p>
        </p:txBody>
      </p:sp>
      <p:sp>
        <p:nvSpPr>
          <p:cNvPr id="22" name="PlaceHolder 4"/>
          <p:cNvSpPr>
            <a:spLocks noGrp="1"/>
          </p:cNvSpPr>
          <p:nvPr>
            <p:ph type="body"/>
          </p:nvPr>
        </p:nvSpPr>
        <p:spPr>
          <a:xfrm>
            <a:off x="4579920" y="3681360"/>
            <a:ext cx="3926160" cy="1896480"/>
          </a:xfrm>
          <a:prstGeom prst="rect">
            <a:avLst/>
          </a:prstGeom>
        </p:spPr>
        <p:txBody>
          <a:bodyPr bIns="0" lIns="0" rIns="0" tIns="0" wrap="none"/>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24"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25" name="PlaceHolder 3"/>
          <p:cNvSpPr>
            <a:spLocks noGrp="1"/>
          </p:cNvSpPr>
          <p:nvPr>
            <p:ph type="body"/>
          </p:nvPr>
        </p:nvSpPr>
        <p:spPr>
          <a:xfrm>
            <a:off x="4579920" y="1604520"/>
            <a:ext cx="3926160" cy="1896480"/>
          </a:xfrm>
          <a:prstGeom prst="rect">
            <a:avLst/>
          </a:prstGeom>
        </p:spPr>
        <p:txBody>
          <a:bodyPr bIns="0" lIns="0" rIns="0" tIns="0" wrap="none"/>
          <a:p>
            <a:endParaRPr/>
          </a:p>
        </p:txBody>
      </p:sp>
      <p:sp>
        <p:nvSpPr>
          <p:cNvPr id="26" name="PlaceHolder 4"/>
          <p:cNvSpPr>
            <a:spLocks noGrp="1"/>
          </p:cNvSpPr>
          <p:nvPr>
            <p:ph type="body"/>
          </p:nvPr>
        </p:nvSpPr>
        <p:spPr>
          <a:xfrm>
            <a:off x="457200" y="3681360"/>
            <a:ext cx="8045640" cy="1896480"/>
          </a:xfrm>
          <a:prstGeom prst="rect">
            <a:avLst/>
          </a:prstGeom>
        </p:spPr>
        <p:txBody>
          <a:bodyPr bIns="0" lIns="0" rIns="0" tIns="0" wrap="none"/>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CustomShape 1"/>
          <p:cNvSpPr/>
          <p:nvPr/>
        </p:nvSpPr>
        <p:spPr>
          <a:xfrm>
            <a:off x="716400" y="5001840"/>
            <a:ext cx="3801240" cy="1442520"/>
          </a:xfrm>
          <a:prstGeom prst="rect">
            <a:avLst/>
          </a:prstGeom>
          <a:solidFill>
            <a:srgbClr val="9fcbdc"/>
          </a:solidFill>
        </p:spPr>
      </p:sp>
      <p:sp>
        <p:nvSpPr>
          <p:cNvPr id="1" name="CustomShape 2"/>
          <p:cNvSpPr/>
          <p:nvPr/>
        </p:nvSpPr>
        <p:spPr>
          <a:xfrm>
            <a:off x="-53640" y="5785200"/>
            <a:ext cx="3801240" cy="837360"/>
          </a:xfrm>
          <a:prstGeom prst="rect">
            <a:avLst/>
          </a:prstGeom>
          <a:solidFill>
            <a:srgbClr val="000000"/>
          </a:solidFill>
        </p:spPr>
      </p:sp>
      <p:sp>
        <p:nvSpPr>
          <p:cNvPr id="2" name="CustomShape 3"/>
          <p:cNvSpPr/>
          <p:nvPr/>
        </p:nvSpPr>
        <p:spPr>
          <a:xfrm>
            <a:off x="-6120" y="5791320"/>
            <a:ext cx="3401640" cy="1080000"/>
          </a:xfrm>
          <a:prstGeom prst="rect">
            <a:avLst/>
          </a:prstGeom>
          <a:blipFill>
            <a:blip r:embed="rId2"/>
            <a:tile/>
          </a:blipFill>
        </p:spPr>
      </p:sp>
      <p:sp>
        <p:nvSpPr>
          <p:cNvPr id="3" name="Line 4"/>
          <p:cNvSpPr/>
          <p:nvPr/>
        </p:nvSpPr>
        <p:spPr>
          <a:xfrm>
            <a:off x="-9000" y="5787720"/>
            <a:ext cx="3405240" cy="1084320"/>
          </a:xfrm>
          <a:prstGeom prst="line">
            <a:avLst/>
          </a:prstGeom>
          <a:ln w="12240">
            <a:solidFill>
              <a:srgbClr val="196f85"/>
            </a:solidFill>
            <a:miter/>
          </a:ln>
        </p:spPr>
      </p:sp>
      <p:sp>
        <p:nvSpPr>
          <p:cNvPr id="4" name="PlaceHolder 5"/>
          <p:cNvSpPr>
            <a:spLocks noGrp="1"/>
          </p:cNvSpPr>
          <p:nvPr>
            <p:ph type="title"/>
          </p:nvPr>
        </p:nvSpPr>
        <p:spPr>
          <a:xfrm>
            <a:off x="457200" y="273600"/>
            <a:ext cx="8229240" cy="1144800"/>
          </a:xfrm>
          <a:prstGeom prst="rect">
            <a:avLst/>
          </a:prstGeom>
        </p:spPr>
        <p:txBody>
          <a:bodyPr anchor="ctr" bIns="0" lIns="0" rIns="0" tIns="0" wrap="none"/>
          <a:p>
            <a:pPr algn="ctr"/>
            <a:r>
              <a:rPr lang="es-EC"/>
              <a:t>Pulse para editar el formato del texto de título</a:t>
            </a:r>
            <a:endParaRPr/>
          </a:p>
        </p:txBody>
      </p:sp>
      <p:sp>
        <p:nvSpPr>
          <p:cNvPr id="5" name="PlaceHolder 6"/>
          <p:cNvSpPr>
            <a:spLocks noGrp="1"/>
          </p:cNvSpPr>
          <p:nvPr>
            <p:ph type="body"/>
          </p:nvPr>
        </p:nvSpPr>
        <p:spPr>
          <a:xfrm>
            <a:off x="457200" y="1604520"/>
            <a:ext cx="8046360" cy="3976920"/>
          </a:xfrm>
          <a:prstGeom prst="rect">
            <a:avLst/>
          </a:prstGeom>
        </p:spPr>
        <p:txBody>
          <a:bodyPr bIns="0" lIns="0" rIns="0" tIns="0" wrap="none"/>
          <a:p>
            <a:pPr>
              <a:buSzPct val="45000"/>
              <a:buFont typeface="StarSymbol"/>
              <a:buChar char=""/>
            </a:pPr>
            <a:r>
              <a:rPr lang="es-EC"/>
              <a:t>Pulse para editar los formatos del texto del esquema</a:t>
            </a:r>
            <a:endParaRPr/>
          </a:p>
          <a:p>
            <a:pPr lvl="1">
              <a:buSzPct val="75000"/>
              <a:buFont typeface="StarSymbol"/>
              <a:buChar char=""/>
            </a:pPr>
            <a:r>
              <a:rPr lang="es-EC"/>
              <a:t>Segundo nivel del esquema</a:t>
            </a:r>
            <a:endParaRPr/>
          </a:p>
          <a:p>
            <a:pPr lvl="2">
              <a:buSzPct val="45000"/>
              <a:buFont typeface="StarSymbol"/>
              <a:buChar char=""/>
            </a:pPr>
            <a:r>
              <a:rPr lang="es-EC"/>
              <a:t>Tercer nivel del esquema</a:t>
            </a:r>
            <a:endParaRPr/>
          </a:p>
          <a:p>
            <a:pPr lvl="3">
              <a:buSzPct val="75000"/>
              <a:buFont typeface="StarSymbol"/>
              <a:buChar char=""/>
            </a:pPr>
            <a:r>
              <a:rPr lang="es-EC"/>
              <a:t>Cuarto nivel del esquema</a:t>
            </a:r>
            <a:endParaRPr/>
          </a:p>
          <a:p>
            <a:pPr lvl="4">
              <a:buSzPct val="45000"/>
              <a:buFont typeface="StarSymbol"/>
              <a:buChar char=""/>
            </a:pPr>
            <a:r>
              <a:rPr lang="es-EC"/>
              <a:t>Quinto nivel del esquema</a:t>
            </a:r>
            <a:endParaRPr/>
          </a:p>
          <a:p>
            <a:pPr lvl="5">
              <a:buSzPct val="45000"/>
              <a:buFont typeface="StarSymbol"/>
              <a:buChar char=""/>
            </a:pPr>
            <a:r>
              <a:rPr lang="es-EC"/>
              <a:t>Sexto nivel del esquema</a:t>
            </a:r>
            <a:endParaRPr/>
          </a:p>
          <a:p>
            <a:pPr lvl="6">
              <a:buSzPct val="45000"/>
              <a:buFont typeface="StarSymbol"/>
              <a:buChar char=""/>
            </a:pPr>
            <a:r>
              <a:rPr lang="es-EC"/>
              <a:t>Séptimo nivel del esquema</a:t>
            </a:r>
            <a:endParaRPr/>
          </a:p>
        </p:txBody>
      </p:sp>
    </p:spTree>
  </p:cSld>
  <p:clrMap accent1="accent1" accent2="accent2" accent3="accent3" accent4="accent4" accent5="accent5" accent6="accent6" bg1="lt1" bg2="lt2" folHlink="folHlink" hlink="hlink" tx1="dk1" tx2="dk2"/>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image" Target="../media/image3.jpeg"/><Relationship Id="rId3"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image" Target="../media/image15.jpeg"/><Relationship Id="rId3"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image" Target="../media/image9.jpeg"/><Relationship Id="rId3"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 name="CustomShape 1"/>
          <p:cNvSpPr/>
          <p:nvPr/>
        </p:nvSpPr>
        <p:spPr>
          <a:xfrm>
            <a:off x="457200" y="500040"/>
            <a:ext cx="8228880" cy="5785920"/>
          </a:xfrm>
          <a:prstGeom prst="rect">
            <a:avLst/>
          </a:prstGeom>
        </p:spPr>
        <p:txBody>
          <a:bodyPr bIns="45000" lIns="90000" rIns="90000" tIns="45000"/>
          <a:p>
            <a:r>
              <a:rPr lang="es-EC" sz="3200">
                <a:solidFill>
                  <a:srgbClr val="000000"/>
                </a:solidFill>
                <a:latin typeface="Times New Roman"/>
              </a:rPr>
              <a:t>Universidad Regional Autónoma de los Andes </a:t>
            </a:r>
            <a:endParaRPr/>
          </a:p>
          <a:p>
            <a:r>
              <a:rPr lang="es-EC" sz="3200">
                <a:solidFill>
                  <a:srgbClr val="000000"/>
                </a:solidFill>
                <a:latin typeface="Times New Roman"/>
              </a:rPr>
              <a:t>“</a:t>
            </a:r>
            <a:r>
              <a:rPr lang="es-EC" sz="3200">
                <a:solidFill>
                  <a:srgbClr val="000000"/>
                </a:solidFill>
                <a:latin typeface="Times New Roman"/>
              </a:rPr>
              <a:t>UNIANDES”</a:t>
            </a:r>
            <a:endParaRPr/>
          </a:p>
          <a:p>
            <a:endParaRPr/>
          </a:p>
          <a:p>
            <a:endParaRPr/>
          </a:p>
          <a:p>
            <a:endParaRPr/>
          </a:p>
          <a:p>
            <a:r>
              <a:rPr lang="es-EC" sz="2800">
                <a:solidFill>
                  <a:srgbClr val="000000"/>
                </a:solidFill>
                <a:latin typeface="Times New Roman"/>
              </a:rPr>
              <a:t>Facultad de Sistemas Mercantiles</a:t>
            </a:r>
            <a:endParaRPr/>
          </a:p>
          <a:p>
            <a:r>
              <a:rPr lang="es-EC" sz="2800">
                <a:solidFill>
                  <a:srgbClr val="000000"/>
                </a:solidFill>
                <a:latin typeface="Times New Roman"/>
              </a:rPr>
              <a:t>Contabilidad y Auditoría</a:t>
            </a:r>
            <a:endParaRPr/>
          </a:p>
          <a:p>
            <a:r>
              <a:rPr b="1" lang="es-EC" sz="2800">
                <a:solidFill>
                  <a:srgbClr val="000000"/>
                </a:solidFill>
                <a:latin typeface="Times New Roman"/>
              </a:rPr>
              <a:t>TEMA</a:t>
            </a:r>
            <a:r>
              <a:rPr lang="es-EC" sz="2800">
                <a:solidFill>
                  <a:srgbClr val="000000"/>
                </a:solidFill>
                <a:latin typeface="Times New Roman"/>
              </a:rPr>
              <a:t>: </a:t>
            </a:r>
            <a:r>
              <a:rPr b="1" lang="es-EC" sz="2800">
                <a:solidFill>
                  <a:srgbClr val="000000"/>
                </a:solidFill>
                <a:latin typeface="Times New Roman"/>
              </a:rPr>
              <a:t>MERCADOS FINANCIEROS</a:t>
            </a:r>
            <a:endParaRPr/>
          </a:p>
          <a:p>
            <a:r>
              <a:rPr b="1" lang="es-EC" sz="2800">
                <a:solidFill>
                  <a:srgbClr val="000000"/>
                </a:solidFill>
                <a:latin typeface="Times New Roman"/>
              </a:rPr>
              <a:t>Integrantes: </a:t>
            </a:r>
            <a:r>
              <a:rPr lang="es-EC" sz="2800">
                <a:solidFill>
                  <a:srgbClr val="000000"/>
                </a:solidFill>
                <a:latin typeface="Times New Roman"/>
              </a:rPr>
              <a:t>Pozo </a:t>
            </a:r>
            <a:r>
              <a:rPr lang="es-EC" sz="2400">
                <a:solidFill>
                  <a:srgbClr val="000000"/>
                </a:solidFill>
                <a:latin typeface="Times New Roman"/>
              </a:rPr>
              <a:t>Diana</a:t>
            </a:r>
            <a:endParaRPr/>
          </a:p>
          <a:p>
            <a:r>
              <a:rPr lang="es-EC" sz="2800">
                <a:solidFill>
                  <a:srgbClr val="000000"/>
                </a:solidFill>
                <a:latin typeface="Times New Roman"/>
              </a:rPr>
              <a:t>	</a:t>
            </a:r>
            <a:r>
              <a:rPr lang="es-EC" sz="2800">
                <a:solidFill>
                  <a:srgbClr val="000000"/>
                </a:solidFill>
                <a:latin typeface="Times New Roman"/>
              </a:rPr>
              <a:t>	</a:t>
            </a:r>
            <a:r>
              <a:rPr lang="es-EC" sz="2800">
                <a:solidFill>
                  <a:srgbClr val="000000"/>
                </a:solidFill>
                <a:latin typeface="Times New Roman"/>
              </a:rPr>
              <a:t>          </a:t>
            </a:r>
            <a:r>
              <a:rPr lang="es-EC" sz="2800">
                <a:solidFill>
                  <a:srgbClr val="000000"/>
                </a:solidFill>
                <a:latin typeface="Times New Roman"/>
              </a:rPr>
              <a:t>Tello Verónica</a:t>
            </a:r>
            <a:endParaRPr/>
          </a:p>
          <a:p>
            <a:r>
              <a:rPr lang="es-EC" sz="2800">
                <a:solidFill>
                  <a:srgbClr val="000000"/>
                </a:solidFill>
                <a:latin typeface="Times New Roman"/>
              </a:rPr>
              <a:t>                                </a:t>
            </a:r>
            <a:r>
              <a:rPr lang="es-EC" sz="2800">
                <a:solidFill>
                  <a:srgbClr val="000000"/>
                </a:solidFill>
                <a:latin typeface="Times New Roman"/>
              </a:rPr>
              <a:t>Vizcaíno Mariela</a:t>
            </a:r>
            <a:endParaRPr/>
          </a:p>
          <a:p>
            <a:r>
              <a:rPr b="1" lang="es-EC" sz="2800">
                <a:solidFill>
                  <a:srgbClr val="000000"/>
                </a:solidFill>
                <a:latin typeface="Times New Roman"/>
              </a:rPr>
              <a:t>Ing</a:t>
            </a:r>
            <a:r>
              <a:rPr lang="es-EC" sz="2800">
                <a:solidFill>
                  <a:srgbClr val="000000"/>
                </a:solidFill>
                <a:latin typeface="Times New Roman"/>
              </a:rPr>
              <a:t>. Danny Sandoval</a:t>
            </a:r>
            <a:endParaRPr/>
          </a:p>
          <a:p>
            <a:r>
              <a:rPr lang="es-EC" sz="2800">
                <a:solidFill>
                  <a:srgbClr val="000000"/>
                </a:solidFill>
                <a:latin typeface="Times New Roman"/>
              </a:rPr>
              <a:t>Quinto Nivel</a:t>
            </a:r>
            <a:endParaRPr/>
          </a:p>
          <a:p>
            <a:pPr algn="ctr">
              <a:lnSpc>
                <a:spcPct val="100000"/>
              </a:lnSpc>
            </a:pPr>
            <a:r>
              <a:rPr lang="es-EC" sz="2800">
                <a:solidFill>
                  <a:srgbClr val="000000"/>
                </a:solidFill>
                <a:latin typeface="Times New Roman"/>
              </a:rPr>
              <a:t>2012</a:t>
            </a:r>
            <a:endParaRPr/>
          </a:p>
        </p:txBody>
      </p:sp>
      <p:pic>
        <p:nvPicPr>
          <p:cNvPr descr="" id="39" name="3 Imagen"/>
          <p:cNvPicPr/>
          <p:nvPr/>
        </p:nvPicPr>
        <p:blipFill>
          <a:blip r:embed="rId1"/>
          <a:stretch>
            <a:fillRect/>
          </a:stretch>
        </p:blipFill>
        <p:spPr>
          <a:xfrm>
            <a:off x="3857760" y="1357200"/>
            <a:ext cx="1456560" cy="970920"/>
          </a:xfrm>
          <a:prstGeom prst="rect">
            <a:avLst/>
          </a:prstGeom>
        </p:spPr>
      </p:pic>
      <p:pic>
        <p:nvPicPr>
          <p:cNvPr descr="" id="40" name="rg_hi"/>
          <p:cNvPicPr/>
          <p:nvPr/>
        </p:nvPicPr>
        <p:blipFill>
          <a:blip r:embed="rId2"/>
          <a:stretch>
            <a:fillRect/>
          </a:stretch>
        </p:blipFill>
        <p:spPr>
          <a:xfrm>
            <a:off x="428760" y="4429080"/>
            <a:ext cx="2447280" cy="1961280"/>
          </a:xfrm>
          <a:prstGeom prst="rect">
            <a:avLst/>
          </a:prstGeom>
        </p:spPr>
      </p:pic>
    </p:spTree>
  </p:cSld>
  <p:transition>
    <p:wheel spokes="8"/>
  </p:transition>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 name="CustomShape 1"/>
          <p:cNvSpPr/>
          <p:nvPr/>
        </p:nvSpPr>
        <p:spPr>
          <a:xfrm>
            <a:off x="457200" y="274680"/>
            <a:ext cx="8228880" cy="1142280"/>
          </a:xfrm>
          <a:prstGeom prst="rect">
            <a:avLst/>
          </a:prstGeom>
        </p:spPr>
        <p:txBody>
          <a:bodyPr anchor="ctr" bIns="45000" lIns="90000" rIns="90000" tIns="45000"/>
          <a:p>
            <a:pPr algn="ctr">
              <a:lnSpc>
                <a:spcPct val="100000"/>
              </a:lnSpc>
            </a:pPr>
            <a:r>
              <a:rPr b="1" lang="es-EC" sz="3200">
                <a:solidFill>
                  <a:srgbClr val="6600ff"/>
                </a:solidFill>
                <a:latin typeface="Times New Roman"/>
              </a:rPr>
              <a:t>4. INTEGRACIÓN DE LOS MERCADOS FINANCIEROS</a:t>
            </a:r>
            <a:endParaRPr/>
          </a:p>
        </p:txBody>
      </p:sp>
      <p:sp>
        <p:nvSpPr>
          <p:cNvPr id="71" name="CustomShape 2"/>
          <p:cNvSpPr/>
          <p:nvPr/>
        </p:nvSpPr>
        <p:spPr>
          <a:xfrm>
            <a:off x="-1660996080" y="1500120"/>
            <a:ext cx="1661496120" cy="545760"/>
          </a:xfrm>
          <a:prstGeom prst="rect">
            <a:avLst/>
          </a:prstGeom>
        </p:spPr>
        <p:txBody>
          <a:bodyPr bIns="45000" lIns="90000" rIns="90000" tIns="45000"/>
          <a:p>
            <a:r>
              <a:rPr b="1" lang="es-EC" sz="3200"/>
              <a:t>Mercado Nacional</a:t>
            </a:r>
            <a:endParaRPr/>
          </a:p>
        </p:txBody>
      </p:sp>
      <p:sp>
        <p:nvSpPr>
          <p:cNvPr id="72" name="CustomShape 3"/>
          <p:cNvSpPr/>
          <p:nvPr/>
        </p:nvSpPr>
        <p:spPr>
          <a:xfrm>
            <a:off x="-838036080" y="1500120"/>
            <a:ext cx="838536120" cy="545760"/>
          </a:xfrm>
          <a:prstGeom prst="rect">
            <a:avLst/>
          </a:prstGeom>
        </p:spPr>
        <p:txBody>
          <a:bodyPr bIns="45000" lIns="90000" rIns="90000" tIns="45000"/>
          <a:p>
            <a:r>
              <a:rPr b="1" lang="es-EC" sz="3200"/>
              <a:t>Mercado Internacional</a:t>
            </a:r>
            <a:endParaRPr/>
          </a:p>
        </p:txBody>
      </p:sp>
      <p:pic>
        <p:nvPicPr>
          <p:cNvPr descr="" id="73" name="rg_hi"/>
          <p:cNvPicPr/>
          <p:nvPr/>
        </p:nvPicPr>
        <p:blipFill>
          <a:blip r:embed="rId1"/>
          <a:stretch>
            <a:fillRect/>
          </a:stretch>
        </p:blipFill>
        <p:spPr>
          <a:xfrm>
            <a:off x="2571840" y="3929040"/>
            <a:ext cx="3428280" cy="2090160"/>
          </a:xfrm>
          <a:prstGeom prst="rect">
            <a:avLst/>
          </a:prstGeom>
        </p:spPr>
      </p:pic>
    </p:spTree>
  </p:cSld>
  <p:transition>
    <p:wheel spokes="8"/>
  </p:transition>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4" name="CustomShape 1"/>
          <p:cNvSpPr/>
          <p:nvPr/>
        </p:nvSpPr>
        <p:spPr>
          <a:xfrm>
            <a:off x="457200" y="1481400"/>
            <a:ext cx="7828920" cy="3589920"/>
          </a:xfrm>
          <a:prstGeom prst="rect">
            <a:avLst/>
          </a:prstGeom>
        </p:spPr>
        <p:txBody>
          <a:bodyPr bIns="45000" lIns="90000" rIns="90000" tIns="45000"/>
          <a:p>
            <a:pPr algn="just">
              <a:lnSpc>
                <a:spcPct val="100000"/>
              </a:lnSpc>
              <a:buSzPct val="68000"/>
              <a:buFont charset="2" typeface="Wingdings 3"/>
              <a:buChar char=""/>
            </a:pPr>
            <a:r>
              <a:rPr lang="es-EC" sz="2400">
                <a:solidFill>
                  <a:srgbClr val="000000"/>
                </a:solidFill>
                <a:latin typeface="Times New Roman"/>
              </a:rPr>
              <a:t>El buen funcionamiento mercado financiero es fundamental para el crecimiento de la economía de un país ya que es el medio que permite la asignación eficiente de capital al poner en contacto el ahorro y la inversión. </a:t>
            </a:r>
            <a:endParaRPr/>
          </a:p>
          <a:p>
            <a:pPr algn="just">
              <a:lnSpc>
                <a:spcPct val="100000"/>
              </a:lnSpc>
              <a:buSzPct val="68000"/>
              <a:buFont charset="2" typeface="Wingdings 3"/>
              <a:buChar char=""/>
            </a:pPr>
            <a:r>
              <a:rPr lang="es-EC" sz="2400">
                <a:solidFill>
                  <a:srgbClr val="000000"/>
                </a:solidFill>
                <a:latin typeface="Times New Roman"/>
              </a:rPr>
              <a:t>La finalidad del mercado financiero es poner en contacto ofertantes y demandantes de fondos, y determinar los precios justos de los diferentes activos financieros.</a:t>
            </a:r>
            <a:endParaRPr/>
          </a:p>
          <a:p>
            <a:pPr algn="just">
              <a:lnSpc>
                <a:spcPct val="100000"/>
              </a:lnSpc>
              <a:buSzPct val="68000"/>
              <a:buFont charset="2" typeface="Wingdings 3"/>
              <a:buChar char=""/>
            </a:pPr>
            <a:r>
              <a:rPr lang="es-EC" sz="2400">
                <a:solidFill>
                  <a:srgbClr val="000000"/>
                </a:solidFill>
                <a:latin typeface="Times New Roman"/>
              </a:rPr>
              <a:t>Los mercados primarios son los mercados en donde se comercializan por primera vez.</a:t>
            </a:r>
            <a:endParaRPr/>
          </a:p>
          <a:p>
            <a:pPr algn="just">
              <a:lnSpc>
                <a:spcPct val="100000"/>
              </a:lnSpc>
            </a:pPr>
            <a:endParaRPr/>
          </a:p>
        </p:txBody>
      </p:sp>
      <p:sp>
        <p:nvSpPr>
          <p:cNvPr id="75"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0066ff"/>
                </a:solidFill>
                <a:latin typeface="Times New Roman"/>
              </a:rPr>
              <a:t>CONCLUSIONES </a:t>
            </a:r>
            <a:endParaRPr/>
          </a:p>
        </p:txBody>
      </p:sp>
    </p:spTree>
  </p:cSld>
  <p:transition>
    <p:wheel spokes="8"/>
  </p:transition>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6" name="CustomShape 1"/>
          <p:cNvSpPr/>
          <p:nvPr/>
        </p:nvSpPr>
        <p:spPr>
          <a:xfrm>
            <a:off x="714240" y="1481400"/>
            <a:ext cx="7786080" cy="3732840"/>
          </a:xfrm>
          <a:prstGeom prst="rect">
            <a:avLst/>
          </a:prstGeom>
        </p:spPr>
        <p:txBody>
          <a:bodyPr bIns="45000" lIns="90000" rIns="90000" tIns="45000"/>
          <a:p>
            <a:pPr algn="just">
              <a:lnSpc>
                <a:spcPct val="100000"/>
              </a:lnSpc>
              <a:buSzPct val="68000"/>
              <a:buFont charset="2" typeface="Wingdings 3"/>
              <a:buChar char=""/>
            </a:pPr>
            <a:r>
              <a:rPr lang="es-EC" sz="2700">
                <a:solidFill>
                  <a:srgbClr val="000000"/>
                </a:solidFill>
                <a:latin typeface="Times New Roman"/>
              </a:rPr>
              <a:t>Debe existir un buen manejo de los mercados financieros para poder incrementar el ahorro y la inversión.</a:t>
            </a:r>
            <a:r>
              <a:rPr b="1" lang="es-EC" sz="2700">
                <a:solidFill>
                  <a:srgbClr val="000000"/>
                </a:solidFill>
                <a:latin typeface="Times New Roman"/>
              </a:rPr>
              <a:t> </a:t>
            </a:r>
            <a:endParaRPr/>
          </a:p>
          <a:p>
            <a:pPr algn="just">
              <a:lnSpc>
                <a:spcPct val="100000"/>
              </a:lnSpc>
              <a:buSzPct val="68000"/>
              <a:buFont charset="2" typeface="Wingdings 3"/>
              <a:buChar char=""/>
            </a:pPr>
            <a:r>
              <a:rPr lang="es-EC" sz="2700">
                <a:solidFill>
                  <a:srgbClr val="000000"/>
                </a:solidFill>
                <a:latin typeface="Times New Roman"/>
              </a:rPr>
              <a:t>Es importante que existan ofertantes y demandantes de fondos para dar lugar al desarrollo de los mercados Financieros.</a:t>
            </a:r>
            <a:endParaRPr/>
          </a:p>
          <a:p>
            <a:pPr algn="just">
              <a:lnSpc>
                <a:spcPct val="100000"/>
              </a:lnSpc>
              <a:buSzPct val="68000"/>
              <a:buFont charset="2" typeface="Wingdings 3"/>
              <a:buChar char=""/>
            </a:pPr>
            <a:r>
              <a:rPr lang="es-EC" sz="2700">
                <a:solidFill>
                  <a:srgbClr val="000000"/>
                </a:solidFill>
                <a:latin typeface="Times New Roman"/>
              </a:rPr>
              <a:t>Es necesario que los mercados Financieros se planteen estrategias para el buen funcionamiento y así poder atraer a las instituciones financieras para tener mayor rentabilidad.</a:t>
            </a:r>
            <a:endParaRPr/>
          </a:p>
          <a:p>
            <a:pPr algn="just">
              <a:lnSpc>
                <a:spcPct val="100000"/>
              </a:lnSpc>
            </a:pPr>
            <a:endParaRPr/>
          </a:p>
        </p:txBody>
      </p:sp>
      <p:sp>
        <p:nvSpPr>
          <p:cNvPr id="77"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0033cc"/>
                </a:solidFill>
                <a:latin typeface="Times New Roman"/>
              </a:rPr>
              <a:t>RECOMENDACIONES</a:t>
            </a:r>
            <a:endParaRPr/>
          </a:p>
        </p:txBody>
      </p:sp>
    </p:spTree>
  </p:cSld>
  <p:transition>
    <p:wheel spokes="8"/>
  </p:transition>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8" name="CustomShape 1"/>
          <p:cNvSpPr/>
          <p:nvPr/>
        </p:nvSpPr>
        <p:spPr>
          <a:xfrm>
            <a:off x="457200" y="714240"/>
            <a:ext cx="8228880" cy="5292360"/>
          </a:xfrm>
          <a:prstGeom prst="rect">
            <a:avLst/>
          </a:prstGeom>
        </p:spPr>
        <p:txBody>
          <a:bodyPr bIns="45000" lIns="90000" rIns="90000" tIns="45000"/>
          <a:p>
            <a:pPr algn="ctr">
              <a:lnSpc>
                <a:spcPct val="100000"/>
              </a:lnSpc>
            </a:pPr>
            <a:endParaRPr/>
          </a:p>
          <a:p>
            <a:pPr algn="ctr">
              <a:lnSpc>
                <a:spcPct val="100000"/>
              </a:lnSpc>
            </a:pPr>
            <a:r>
              <a:rPr b="1" lang="es-EC" sz="7200">
                <a:solidFill>
                  <a:srgbClr val="239dbb"/>
                </a:solidFill>
                <a:latin typeface="Times New Roman"/>
              </a:rPr>
              <a:t>GRACIAS POR SU ATENCIÓN</a:t>
            </a:r>
            <a:endParaRPr/>
          </a:p>
        </p:txBody>
      </p:sp>
      <p:pic>
        <p:nvPicPr>
          <p:cNvPr descr="" id="79" name="rg_hi"/>
          <p:cNvPicPr/>
          <p:nvPr/>
        </p:nvPicPr>
        <p:blipFill>
          <a:blip r:embed="rId1"/>
          <a:stretch>
            <a:fillRect/>
          </a:stretch>
        </p:blipFill>
        <p:spPr>
          <a:xfrm>
            <a:off x="4714920" y="4000680"/>
            <a:ext cx="2447280" cy="1961280"/>
          </a:xfrm>
          <a:prstGeom prst="rect">
            <a:avLst/>
          </a:prstGeom>
        </p:spPr>
      </p:pic>
      <p:pic>
        <p:nvPicPr>
          <p:cNvPr descr="" id="80" name="rg_hi"/>
          <p:cNvPicPr/>
          <p:nvPr/>
        </p:nvPicPr>
        <p:blipFill>
          <a:blip r:embed="rId2"/>
          <a:stretch>
            <a:fillRect/>
          </a:stretch>
        </p:blipFill>
        <p:spPr>
          <a:xfrm>
            <a:off x="2071800" y="4214880"/>
            <a:ext cx="1999440" cy="1723320"/>
          </a:xfrm>
          <a:prstGeom prst="rect">
            <a:avLst/>
          </a:prstGeom>
        </p:spPr>
      </p:pic>
    </p:spTree>
  </p:cSld>
  <p:transition>
    <p:wheel spokes="8"/>
  </p:transition>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 name="CustomShape 1"/>
          <p:cNvSpPr/>
          <p:nvPr/>
        </p:nvSpPr>
        <p:spPr>
          <a:xfrm>
            <a:off x="457200" y="1357200"/>
            <a:ext cx="8228880" cy="4768200"/>
          </a:xfrm>
          <a:prstGeom prst="rect">
            <a:avLst/>
          </a:prstGeom>
        </p:spPr>
        <p:txBody>
          <a:bodyPr bIns="45000" lIns="90000" rIns="90000" tIns="45000"/>
          <a:p>
            <a:pPr algn="just">
              <a:lnSpc>
                <a:spcPct val="100000"/>
              </a:lnSpc>
            </a:pPr>
            <a:r>
              <a:rPr b="1" lang="es-EC" sz="2700">
                <a:solidFill>
                  <a:srgbClr val="000000"/>
                </a:solidFill>
                <a:latin typeface="Times New Roman"/>
              </a:rPr>
              <a:t>OBJETIVO GENERAL:</a:t>
            </a:r>
            <a:endParaRPr/>
          </a:p>
          <a:p>
            <a:pPr algn="just">
              <a:lnSpc>
                <a:spcPct val="100000"/>
              </a:lnSpc>
              <a:buSzPct val="68000"/>
              <a:buFont charset="2" typeface="Wingdings 3"/>
              <a:buChar char=""/>
            </a:pPr>
            <a:r>
              <a:rPr lang="es-EC" sz="2700">
                <a:solidFill>
                  <a:srgbClr val="000000"/>
                </a:solidFill>
                <a:latin typeface="Times New Roman"/>
              </a:rPr>
              <a:t>Generar información relevante con respecto a los mercados Financieros acerca su concepto, importancia, finalidad y su respectiva clasificación basada en referencias tanto bibliográficas como electrónicas concernientes al tema.</a:t>
            </a:r>
            <a:endParaRPr/>
          </a:p>
          <a:p>
            <a:pPr algn="just">
              <a:lnSpc>
                <a:spcPct val="100000"/>
              </a:lnSpc>
            </a:pPr>
            <a:endParaRPr/>
          </a:p>
          <a:p>
            <a:pPr algn="just">
              <a:lnSpc>
                <a:spcPct val="100000"/>
              </a:lnSpc>
            </a:pPr>
            <a:r>
              <a:rPr b="1" lang="es-EC" sz="2700">
                <a:solidFill>
                  <a:srgbClr val="000000"/>
                </a:solidFill>
                <a:latin typeface="Times New Roman"/>
              </a:rPr>
              <a:t>OBJETIVOS ESPECÍFICOS</a:t>
            </a:r>
            <a:endParaRPr/>
          </a:p>
          <a:p>
            <a:pPr algn="just">
              <a:lnSpc>
                <a:spcPct val="100000"/>
              </a:lnSpc>
              <a:buSzPct val="68000"/>
              <a:buFont charset="2" typeface="Wingdings 3"/>
              <a:buChar char=""/>
            </a:pPr>
            <a:r>
              <a:rPr lang="es-EC" sz="2700">
                <a:solidFill>
                  <a:srgbClr val="000000"/>
                </a:solidFill>
                <a:latin typeface="Times New Roman"/>
              </a:rPr>
              <a:t>Recopilar información científica, resumir y analizar.</a:t>
            </a:r>
            <a:endParaRPr/>
          </a:p>
          <a:p>
            <a:pPr algn="just">
              <a:lnSpc>
                <a:spcPct val="100000"/>
              </a:lnSpc>
              <a:buSzPct val="68000"/>
              <a:buFont charset="2" typeface="Wingdings 3"/>
              <a:buChar char=""/>
            </a:pPr>
            <a:r>
              <a:rPr lang="es-EC" sz="2700">
                <a:solidFill>
                  <a:srgbClr val="000000"/>
                </a:solidFill>
                <a:latin typeface="Times New Roman"/>
              </a:rPr>
              <a:t>Obtener amplios conocimientos acerca de los Mercados Financieros.</a:t>
            </a:r>
            <a:endParaRPr/>
          </a:p>
          <a:p>
            <a:pPr algn="just">
              <a:lnSpc>
                <a:spcPct val="100000"/>
              </a:lnSpc>
              <a:buSzPct val="68000"/>
              <a:buFont charset="2" typeface="Wingdings 3"/>
              <a:buChar char=""/>
            </a:pPr>
            <a:r>
              <a:rPr lang="es-EC" sz="2700">
                <a:solidFill>
                  <a:srgbClr val="000000"/>
                </a:solidFill>
                <a:latin typeface="Times New Roman"/>
              </a:rPr>
              <a:t>Exponer a los compañeros de clase lo investigado.</a:t>
            </a:r>
            <a:endParaRPr/>
          </a:p>
          <a:p>
            <a:pPr algn="just">
              <a:lnSpc>
                <a:spcPct val="100000"/>
              </a:lnSpc>
            </a:pPr>
            <a:endParaRPr/>
          </a:p>
        </p:txBody>
      </p:sp>
      <p:sp>
        <p:nvSpPr>
          <p:cNvPr id="42" name="CustomShape 2"/>
          <p:cNvSpPr/>
          <p:nvPr/>
        </p:nvSpPr>
        <p:spPr>
          <a:xfrm>
            <a:off x="457200" y="274680"/>
            <a:ext cx="8228880" cy="1142280"/>
          </a:xfrm>
          <a:prstGeom prst="rect">
            <a:avLst/>
          </a:prstGeom>
        </p:spPr>
        <p:txBody>
          <a:bodyPr anchor="ctr" bIns="45000" lIns="90000" rIns="90000" tIns="45000"/>
          <a:p>
            <a:pPr>
              <a:lnSpc>
                <a:spcPct val="100000"/>
              </a:lnSpc>
            </a:pPr>
            <a:r>
              <a:rPr b="1" lang="es-EC" sz="4100">
                <a:solidFill>
                  <a:srgbClr val="0099ff"/>
                </a:solidFill>
                <a:latin typeface="Times New Roman"/>
              </a:rPr>
              <a:t>OBJETIVOS</a:t>
            </a:r>
            <a:endParaRPr/>
          </a:p>
        </p:txBody>
      </p:sp>
      <p:pic>
        <p:nvPicPr>
          <p:cNvPr descr="" id="43" name="rg_hi"/>
          <p:cNvPicPr/>
          <p:nvPr/>
        </p:nvPicPr>
        <p:blipFill>
          <a:blip r:embed="rId1"/>
          <a:stretch>
            <a:fillRect/>
          </a:stretch>
        </p:blipFill>
        <p:spPr>
          <a:xfrm>
            <a:off x="5643720" y="142920"/>
            <a:ext cx="2466360" cy="1652040"/>
          </a:xfrm>
          <a:prstGeom prst="rect">
            <a:avLst/>
          </a:prstGeom>
        </p:spPr>
      </p:pic>
    </p:spTree>
  </p:cSld>
  <p:transition>
    <p:wheel spokes="8"/>
  </p:transition>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4" name="CustomShape 1"/>
          <p:cNvSpPr/>
          <p:nvPr/>
        </p:nvSpPr>
        <p:spPr>
          <a:xfrm>
            <a:off x="785880" y="1500120"/>
            <a:ext cx="3928320" cy="4525200"/>
          </a:xfrm>
          <a:prstGeom prst="rect">
            <a:avLst/>
          </a:prstGeom>
        </p:spPr>
        <p:txBody>
          <a:bodyPr bIns="45000" lIns="90000" rIns="90000" tIns="45000"/>
          <a:p>
            <a:pPr>
              <a:lnSpc>
                <a:spcPct val="100000"/>
              </a:lnSpc>
            </a:pPr>
            <a:r>
              <a:rPr b="1" lang="es-EC" sz="2700">
                <a:solidFill>
                  <a:srgbClr val="0033cc"/>
                </a:solidFill>
                <a:latin typeface="Times New Roman"/>
              </a:rPr>
              <a:t>DEFINICIÓN:</a:t>
            </a:r>
            <a:endParaRPr/>
          </a:p>
          <a:p>
            <a:pPr algn="just">
              <a:lnSpc>
                <a:spcPct val="100000"/>
              </a:lnSpc>
              <a:buSzPct val="68000"/>
              <a:buFont typeface="Arial"/>
              <a:buChar char="•"/>
            </a:pPr>
            <a:r>
              <a:rPr lang="es-EC" sz="2700">
                <a:solidFill>
                  <a:srgbClr val="000000"/>
                </a:solidFill>
                <a:latin typeface="Times New Roman"/>
              </a:rPr>
              <a:t>Los mercados financieros son el ámbito de reunión de los individuos las corporaciones y las instituciones que o bien necesitan dinero o tienen dinero para prestarlo o invertirlo.</a:t>
            </a:r>
            <a:endParaRPr/>
          </a:p>
          <a:p>
            <a:pPr algn="just">
              <a:lnSpc>
                <a:spcPct val="100000"/>
              </a:lnSpc>
            </a:pPr>
            <a:endParaRPr/>
          </a:p>
          <a:p>
            <a:pPr algn="just">
              <a:lnSpc>
                <a:spcPct val="100000"/>
              </a:lnSpc>
            </a:pPr>
            <a:endParaRPr/>
          </a:p>
        </p:txBody>
      </p:sp>
      <p:sp>
        <p:nvSpPr>
          <p:cNvPr id="45"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0000ff"/>
                </a:solidFill>
                <a:latin typeface="Times New Roman"/>
              </a:rPr>
              <a:t>MERCADOS FINANCIEROS</a:t>
            </a:r>
            <a:endParaRPr/>
          </a:p>
        </p:txBody>
      </p:sp>
      <p:pic>
        <p:nvPicPr>
          <p:cNvPr descr="" id="46" name="rg_hi"/>
          <p:cNvPicPr/>
          <p:nvPr/>
        </p:nvPicPr>
        <p:blipFill>
          <a:blip r:embed="rId1"/>
          <a:stretch>
            <a:fillRect/>
          </a:stretch>
        </p:blipFill>
        <p:spPr>
          <a:xfrm>
            <a:off x="5000760" y="2143080"/>
            <a:ext cx="2913840" cy="2714040"/>
          </a:xfrm>
          <a:prstGeom prst="rect">
            <a:avLst/>
          </a:prstGeom>
        </p:spPr>
      </p:pic>
    </p:spTree>
  </p:cSld>
  <p:transition>
    <p:wheel spokes="8"/>
  </p:transition>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7" name="CustomShape 1"/>
          <p:cNvSpPr/>
          <p:nvPr/>
        </p:nvSpPr>
        <p:spPr>
          <a:xfrm>
            <a:off x="457200" y="1481400"/>
            <a:ext cx="4757040" cy="4525200"/>
          </a:xfrm>
          <a:prstGeom prst="rect">
            <a:avLst/>
          </a:prstGeom>
        </p:spPr>
        <p:txBody>
          <a:bodyPr bIns="45000" lIns="90000" rIns="90000" tIns="45000"/>
          <a:p>
            <a:pPr algn="just">
              <a:lnSpc>
                <a:spcPct val="100000"/>
              </a:lnSpc>
              <a:buSzPct val="68000"/>
              <a:buFont charset="2" typeface="Wingdings 3"/>
              <a:buChar char=""/>
            </a:pPr>
            <a:r>
              <a:rPr lang="es-EC" sz="2700">
                <a:solidFill>
                  <a:srgbClr val="000000"/>
                </a:solidFill>
                <a:latin typeface="Times New Roman"/>
              </a:rPr>
              <a:t>Los mercados financieros proporcionan a los individuos, a las empresas y a los gobiernos un medio a través del cual pueden modificar sus esquemas de consumo y de inversión en activos reales. El consumo actual se puede: incrementar sacrificando consumos futuros mediante la adquisición de fondos en los mercados financieros.</a:t>
            </a:r>
            <a:endParaRPr/>
          </a:p>
          <a:p>
            <a:pPr algn="just">
              <a:lnSpc>
                <a:spcPct val="100000"/>
              </a:lnSpc>
            </a:pPr>
            <a:endParaRPr/>
          </a:p>
        </p:txBody>
      </p:sp>
      <p:sp>
        <p:nvSpPr>
          <p:cNvPr id="48"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ff00ff"/>
                </a:solidFill>
                <a:latin typeface="Times New Roman"/>
              </a:rPr>
              <a:t>IMPORTANCIA</a:t>
            </a:r>
            <a:endParaRPr/>
          </a:p>
        </p:txBody>
      </p:sp>
      <p:pic>
        <p:nvPicPr>
          <p:cNvPr descr="" id="49" name="rg_hi"/>
          <p:cNvPicPr/>
          <p:nvPr/>
        </p:nvPicPr>
        <p:blipFill>
          <a:blip r:embed="rId1"/>
          <a:stretch>
            <a:fillRect/>
          </a:stretch>
        </p:blipFill>
        <p:spPr>
          <a:xfrm>
            <a:off x="5357880" y="2071800"/>
            <a:ext cx="2856960" cy="2928240"/>
          </a:xfrm>
          <a:prstGeom prst="rect">
            <a:avLst/>
          </a:prstGeom>
        </p:spPr>
      </p:pic>
    </p:spTree>
  </p:cSld>
  <p:transition>
    <p:wheel spokes="8"/>
  </p:transition>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0" name="CustomShape 1"/>
          <p:cNvSpPr/>
          <p:nvPr/>
        </p:nvSpPr>
        <p:spPr>
          <a:xfrm>
            <a:off x="3286080" y="1428840"/>
            <a:ext cx="5257080" cy="4571280"/>
          </a:xfrm>
          <a:prstGeom prst="rect">
            <a:avLst/>
          </a:prstGeom>
        </p:spPr>
        <p:txBody>
          <a:bodyPr bIns="45000" lIns="90000" rIns="90000" tIns="45000"/>
          <a:p>
            <a:pPr algn="just">
              <a:lnSpc>
                <a:spcPct val="150000"/>
              </a:lnSpc>
              <a:buSzPct val="68000"/>
              <a:buFont charset="2" typeface="Wingdings 3"/>
              <a:buChar char=""/>
            </a:pPr>
            <a:r>
              <a:rPr lang="es-EC" sz="2200">
                <a:solidFill>
                  <a:srgbClr val="000000"/>
                </a:solidFill>
                <a:latin typeface="Times New Roman"/>
              </a:rPr>
              <a:t>Facilitar la puesta en contacto de los demandantes de fondos con los oferentes de fondos, es decir, poner en contacto a los agentes que intervienen en los mercados financieros. </a:t>
            </a:r>
            <a:endParaRPr/>
          </a:p>
          <a:p>
            <a:pPr algn="just">
              <a:lnSpc>
                <a:spcPct val="150000"/>
              </a:lnSpc>
              <a:buSzPct val="68000"/>
              <a:buFont charset="2" typeface="Wingdings 3"/>
              <a:buChar char=""/>
            </a:pPr>
            <a:r>
              <a:rPr lang="es-EC" sz="2200">
                <a:solidFill>
                  <a:srgbClr val="000000"/>
                </a:solidFill>
                <a:latin typeface="Times New Roman"/>
              </a:rPr>
              <a:t>La determinación del precio de los activos financieros.</a:t>
            </a:r>
            <a:endParaRPr/>
          </a:p>
          <a:p>
            <a:pPr algn="just">
              <a:lnSpc>
                <a:spcPct val="150000"/>
              </a:lnSpc>
              <a:buSzPct val="68000"/>
              <a:buFont charset="2" typeface="Wingdings 3"/>
              <a:buChar char=""/>
            </a:pPr>
            <a:r>
              <a:rPr lang="es-EC" sz="2200">
                <a:solidFill>
                  <a:srgbClr val="000000"/>
                </a:solidFill>
                <a:latin typeface="Times New Roman"/>
              </a:rPr>
              <a:t>Dotar de liquidez a los activos financieros.</a:t>
            </a:r>
            <a:endParaRPr/>
          </a:p>
        </p:txBody>
      </p:sp>
      <p:sp>
        <p:nvSpPr>
          <p:cNvPr id="51"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ff0066"/>
                </a:solidFill>
                <a:latin typeface="Times New Roman"/>
              </a:rPr>
              <a:t>FUNCIONES</a:t>
            </a:r>
            <a:endParaRPr/>
          </a:p>
        </p:txBody>
      </p:sp>
      <p:pic>
        <p:nvPicPr>
          <p:cNvPr descr="" id="52" name="rg_hi"/>
          <p:cNvPicPr/>
          <p:nvPr/>
        </p:nvPicPr>
        <p:blipFill>
          <a:blip r:embed="rId1"/>
          <a:stretch>
            <a:fillRect/>
          </a:stretch>
        </p:blipFill>
        <p:spPr>
          <a:xfrm>
            <a:off x="642960" y="2071800"/>
            <a:ext cx="2428200" cy="2785320"/>
          </a:xfrm>
          <a:prstGeom prst="rect">
            <a:avLst/>
          </a:prstGeom>
        </p:spPr>
      </p:pic>
    </p:spTree>
  </p:cSld>
  <p:transition>
    <p:wheel spokes="8"/>
  </p:transition>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3" name="CustomShape 1"/>
          <p:cNvSpPr/>
          <p:nvPr/>
        </p:nvSpPr>
        <p:spPr>
          <a:xfrm>
            <a:off x="457200" y="1214280"/>
            <a:ext cx="5257080" cy="4857120"/>
          </a:xfrm>
          <a:prstGeom prst="rect">
            <a:avLst/>
          </a:prstGeom>
        </p:spPr>
        <p:txBody>
          <a:bodyPr bIns="45000" lIns="90000" rIns="90000" tIns="45000"/>
          <a:p>
            <a:pPr algn="just">
              <a:lnSpc>
                <a:spcPct val="100000"/>
              </a:lnSpc>
              <a:buSzPct val="68000"/>
              <a:buFont charset="2" typeface="Wingdings 3"/>
              <a:buChar char=""/>
            </a:pPr>
            <a:r>
              <a:rPr lang="es-EC" sz="2700">
                <a:solidFill>
                  <a:srgbClr val="000000"/>
                </a:solidFill>
                <a:latin typeface="Times New Roman"/>
              </a:rPr>
              <a:t>La finalidad del mercado financiero es poner en contacto ofertantes y demandantes de fondos, y determinar los precios justos de los diferentes activos financieros.</a:t>
            </a:r>
            <a:endParaRPr/>
          </a:p>
          <a:p>
            <a:pPr algn="just">
              <a:lnSpc>
                <a:spcPct val="100000"/>
              </a:lnSpc>
              <a:buSzPct val="68000"/>
              <a:buFont charset="2" typeface="Wingdings 3"/>
              <a:buChar char=""/>
            </a:pPr>
            <a:r>
              <a:rPr lang="es-EC" sz="2700">
                <a:solidFill>
                  <a:srgbClr val="000000"/>
                </a:solidFill>
                <a:latin typeface="Times New Roman"/>
              </a:rPr>
              <a:t>Es que los costes de transacción sea el menor posible. Pero debemos insistir en que la finalidad principal es determinar el precio justo del activo financiero, ello dependerá de las características del mercado financiero.</a:t>
            </a:r>
            <a:endParaRPr/>
          </a:p>
          <a:p>
            <a:pPr algn="just">
              <a:lnSpc>
                <a:spcPct val="100000"/>
              </a:lnSpc>
            </a:pPr>
            <a:endParaRPr/>
          </a:p>
        </p:txBody>
      </p:sp>
      <p:sp>
        <p:nvSpPr>
          <p:cNvPr id="54"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ff3300"/>
                </a:solidFill>
                <a:latin typeface="Times New Roman"/>
              </a:rPr>
              <a:t>FINALIDAD</a:t>
            </a:r>
            <a:endParaRPr/>
          </a:p>
        </p:txBody>
      </p:sp>
      <p:pic>
        <p:nvPicPr>
          <p:cNvPr descr="" id="55" name="rg_hi"/>
          <p:cNvPicPr/>
          <p:nvPr/>
        </p:nvPicPr>
        <p:blipFill>
          <a:blip r:embed="rId1"/>
          <a:stretch>
            <a:fillRect/>
          </a:stretch>
        </p:blipFill>
        <p:spPr>
          <a:xfrm>
            <a:off x="6357960" y="4143240"/>
            <a:ext cx="2285280" cy="1618560"/>
          </a:xfrm>
          <a:prstGeom prst="rect">
            <a:avLst/>
          </a:prstGeom>
        </p:spPr>
      </p:pic>
      <p:pic>
        <p:nvPicPr>
          <p:cNvPr descr="" id="56" name="Picture 2"/>
          <p:cNvPicPr/>
          <p:nvPr/>
        </p:nvPicPr>
        <p:blipFill>
          <a:blip r:embed="rId2"/>
          <a:stretch>
            <a:fillRect/>
          </a:stretch>
        </p:blipFill>
        <p:spPr>
          <a:xfrm>
            <a:off x="6143760" y="1357200"/>
            <a:ext cx="2323440" cy="2142360"/>
          </a:xfrm>
          <a:prstGeom prst="rect">
            <a:avLst/>
          </a:prstGeom>
        </p:spPr>
      </p:pic>
    </p:spTree>
  </p:cSld>
  <p:transition>
    <p:wheel spokes="8"/>
  </p:transition>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7" name="CustomShape 1"/>
          <p:cNvSpPr/>
          <p:nvPr/>
        </p:nvSpPr>
        <p:spPr>
          <a:xfrm>
            <a:off x="457200" y="1357200"/>
            <a:ext cx="8228880" cy="4714200"/>
          </a:xfrm>
          <a:prstGeom prst="rect">
            <a:avLst/>
          </a:prstGeom>
        </p:spPr>
        <p:txBody>
          <a:bodyPr bIns="45000" lIns="90000" rIns="90000" tIns="45000"/>
          <a:p>
            <a:pPr>
              <a:lnSpc>
                <a:spcPct val="100000"/>
              </a:lnSpc>
              <a:buSzPct val="68000"/>
              <a:buFont charset="2" typeface="Wingdings 3"/>
              <a:buChar char=""/>
            </a:pPr>
            <a:r>
              <a:rPr b="1" lang="es-EC" sz="2700">
                <a:solidFill>
                  <a:srgbClr val="00cc00"/>
                </a:solidFill>
                <a:latin typeface="Times New Roman"/>
              </a:rPr>
              <a:t>1 POR EL TIPO DE DERECHO</a:t>
            </a:r>
            <a:endParaRPr/>
          </a:p>
          <a:p>
            <a:pPr>
              <a:lnSpc>
                <a:spcPct val="100000"/>
              </a:lnSpc>
            </a:pPr>
            <a:endParaRPr/>
          </a:p>
        </p:txBody>
      </p:sp>
      <p:sp>
        <p:nvSpPr>
          <p:cNvPr id="58" name="CustomShape 2"/>
          <p:cNvSpPr/>
          <p:nvPr/>
        </p:nvSpPr>
        <p:spPr>
          <a:xfrm>
            <a:off x="457200" y="274680"/>
            <a:ext cx="8228880" cy="1142280"/>
          </a:xfrm>
          <a:prstGeom prst="rect">
            <a:avLst/>
          </a:prstGeom>
        </p:spPr>
        <p:txBody>
          <a:bodyPr anchor="ctr" bIns="45000" lIns="90000" rIns="90000" tIns="45000"/>
          <a:p>
            <a:pPr algn="ctr">
              <a:lnSpc>
                <a:spcPct val="100000"/>
              </a:lnSpc>
            </a:pPr>
            <a:r>
              <a:rPr b="1" lang="es-EC" sz="4100">
                <a:solidFill>
                  <a:srgbClr val="009900"/>
                </a:solidFill>
                <a:latin typeface="Times New Roman"/>
              </a:rPr>
              <a:t>CLASIFICACIÓN</a:t>
            </a:r>
            <a:endParaRPr/>
          </a:p>
        </p:txBody>
      </p:sp>
      <p:sp>
        <p:nvSpPr>
          <p:cNvPr id="59" name="CustomShape 3"/>
          <p:cNvSpPr/>
          <p:nvPr/>
        </p:nvSpPr>
        <p:spPr>
          <a:xfrm>
            <a:off x="1571760" y="2357280"/>
            <a:ext cx="975359160" cy="345960"/>
          </a:xfrm>
          <a:prstGeom prst="rect">
            <a:avLst/>
          </a:prstGeom>
        </p:spPr>
        <p:txBody>
          <a:bodyPr bIns="45000" lIns="90000" rIns="90000" tIns="45000"/>
          <a:p>
            <a:r>
              <a:rPr lang="es-EC"/>
              <a:t>PRIMARIO</a:t>
            </a:r>
            <a:endParaRPr/>
          </a:p>
        </p:txBody>
      </p:sp>
      <p:sp>
        <p:nvSpPr>
          <p:cNvPr id="60" name="CustomShape 4"/>
          <p:cNvSpPr/>
          <p:nvPr/>
        </p:nvSpPr>
        <p:spPr>
          <a:xfrm>
            <a:off x="1571760" y="2357280"/>
            <a:ext cx="1219199400" cy="345960"/>
          </a:xfrm>
          <a:prstGeom prst="rect">
            <a:avLst/>
          </a:prstGeom>
        </p:spPr>
        <p:txBody>
          <a:bodyPr bIns="45000" lIns="90000" rIns="90000" tIns="45000"/>
          <a:p>
            <a:r>
              <a:rPr lang="es-EC"/>
              <a:t>SECUNDARIO</a:t>
            </a:r>
            <a:endParaRPr/>
          </a:p>
        </p:txBody>
      </p:sp>
      <p:pic>
        <p:nvPicPr>
          <p:cNvPr descr="" id="61" name="rg_hi"/>
          <p:cNvPicPr/>
          <p:nvPr/>
        </p:nvPicPr>
        <p:blipFill>
          <a:blip r:embed="rId1"/>
          <a:stretch>
            <a:fillRect/>
          </a:stretch>
        </p:blipFill>
        <p:spPr>
          <a:xfrm>
            <a:off x="3571920" y="4643280"/>
            <a:ext cx="2447280" cy="1961280"/>
          </a:xfrm>
          <a:prstGeom prst="rect">
            <a:avLst/>
          </a:prstGeom>
        </p:spPr>
      </p:pic>
    </p:spTree>
  </p:cSld>
  <p:transition>
    <p:wheel spokes="8"/>
  </p:transition>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2" name="CustomShape 1"/>
          <p:cNvSpPr/>
          <p:nvPr/>
        </p:nvSpPr>
        <p:spPr>
          <a:xfrm>
            <a:off x="571320" y="642960"/>
            <a:ext cx="8228880" cy="1142280"/>
          </a:xfrm>
          <a:prstGeom prst="rect">
            <a:avLst/>
          </a:prstGeom>
        </p:spPr>
        <p:txBody>
          <a:bodyPr anchor="ctr" bIns="45000" lIns="90000" rIns="90000" tIns="45000"/>
          <a:p>
            <a:pPr algn="ctr">
              <a:lnSpc>
                <a:spcPct val="100000"/>
              </a:lnSpc>
            </a:pPr>
            <a:r>
              <a:rPr b="1" lang="es-EC" sz="4100">
                <a:solidFill>
                  <a:srgbClr val="ff6600"/>
                </a:solidFill>
                <a:latin typeface="Times New Roman"/>
              </a:rPr>
              <a:t>2</a:t>
            </a:r>
            <a:r>
              <a:rPr b="1" lang="es-EC" sz="3600">
                <a:solidFill>
                  <a:srgbClr val="ff6600"/>
                </a:solidFill>
                <a:latin typeface="Times New Roman"/>
              </a:rPr>
              <a:t>. POR LA FORMA DE ORGANIZACIÓN</a:t>
            </a:r>
            <a:endParaRPr/>
          </a:p>
        </p:txBody>
      </p:sp>
      <p:sp>
        <p:nvSpPr>
          <p:cNvPr id="63" name="CustomShape 2"/>
          <p:cNvSpPr/>
          <p:nvPr/>
        </p:nvSpPr>
        <p:spPr>
          <a:xfrm>
            <a:off x="1000080" y="1785960"/>
            <a:ext cx="267062400" cy="486360"/>
          </a:xfrm>
          <a:prstGeom prst="rect">
            <a:avLst/>
          </a:prstGeom>
        </p:spPr>
        <p:txBody>
          <a:bodyPr bIns="45000" lIns="90000" rIns="90000" tIns="45000"/>
          <a:p>
            <a:r>
              <a:rPr b="1" lang="es-EC" sz="2800"/>
              <a:t>Mercados Monetario o Dinerario </a:t>
            </a:r>
            <a:endParaRPr/>
          </a:p>
        </p:txBody>
      </p:sp>
      <p:sp>
        <p:nvSpPr>
          <p:cNvPr id="64" name="CustomShape 3"/>
          <p:cNvSpPr/>
          <p:nvPr/>
        </p:nvSpPr>
        <p:spPr>
          <a:xfrm>
            <a:off x="-1350722520" y="1785960"/>
            <a:ext cx="1351722600" cy="486360"/>
          </a:xfrm>
          <a:prstGeom prst="rect">
            <a:avLst/>
          </a:prstGeom>
        </p:spPr>
        <p:txBody>
          <a:bodyPr bIns="45000" lIns="90000" rIns="90000" tIns="45000"/>
          <a:p>
            <a:r>
              <a:rPr b="1" lang="es-EC" sz="2800"/>
              <a:t>Mercado de Capitales</a:t>
            </a:r>
            <a:endParaRPr/>
          </a:p>
        </p:txBody>
      </p:sp>
      <p:pic>
        <p:nvPicPr>
          <p:cNvPr descr="" id="65" name="Picture 2"/>
          <p:cNvPicPr/>
          <p:nvPr/>
        </p:nvPicPr>
        <p:blipFill>
          <a:blip r:embed="rId1"/>
          <a:stretch>
            <a:fillRect/>
          </a:stretch>
        </p:blipFill>
        <p:spPr>
          <a:xfrm>
            <a:off x="3643200" y="4786200"/>
            <a:ext cx="2323440" cy="1785240"/>
          </a:xfrm>
          <a:prstGeom prst="rect">
            <a:avLst/>
          </a:prstGeom>
        </p:spPr>
      </p:pic>
    </p:spTree>
  </p:cSld>
  <p:transition>
    <p:wheel spokes="8"/>
  </p:transition>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6" name="CustomShape 1"/>
          <p:cNvSpPr/>
          <p:nvPr/>
        </p:nvSpPr>
        <p:spPr>
          <a:xfrm>
            <a:off x="457200" y="274680"/>
            <a:ext cx="8228880" cy="1142280"/>
          </a:xfrm>
          <a:prstGeom prst="rect">
            <a:avLst/>
          </a:prstGeom>
        </p:spPr>
        <p:txBody>
          <a:bodyPr anchor="ctr" bIns="45000" lIns="90000" rIns="90000" tIns="45000"/>
          <a:p>
            <a:pPr algn="ctr">
              <a:lnSpc>
                <a:spcPct val="100000"/>
              </a:lnSpc>
            </a:pPr>
            <a:r>
              <a:rPr b="1" lang="es-EC" sz="3200">
                <a:solidFill>
                  <a:srgbClr val="ff00ff"/>
                </a:solidFill>
                <a:latin typeface="Times New Roman"/>
              </a:rPr>
              <a:t>3. DE ACUERDO AL INTERMEDIARIO </a:t>
            </a:r>
            <a:endParaRPr/>
          </a:p>
        </p:txBody>
      </p:sp>
      <p:sp>
        <p:nvSpPr>
          <p:cNvPr id="67" name="CustomShape 2"/>
          <p:cNvSpPr/>
          <p:nvPr/>
        </p:nvSpPr>
        <p:spPr>
          <a:xfrm>
            <a:off x="-179596800" y="1928880"/>
            <a:ext cx="180168120" cy="545760"/>
          </a:xfrm>
          <a:prstGeom prst="rect">
            <a:avLst/>
          </a:prstGeom>
        </p:spPr>
        <p:txBody>
          <a:bodyPr bIns="45000" lIns="90000" rIns="90000" tIns="45000"/>
          <a:p>
            <a:r>
              <a:rPr b="1" lang="es-EC" sz="3200"/>
              <a:t>Intermediación Financiera</a:t>
            </a:r>
            <a:endParaRPr/>
          </a:p>
        </p:txBody>
      </p:sp>
      <p:sp>
        <p:nvSpPr>
          <p:cNvPr id="68" name="CustomShape 3"/>
          <p:cNvSpPr/>
          <p:nvPr/>
        </p:nvSpPr>
        <p:spPr>
          <a:xfrm>
            <a:off x="571320" y="1928880"/>
            <a:ext cx="313607880" cy="545760"/>
          </a:xfrm>
          <a:prstGeom prst="rect">
            <a:avLst/>
          </a:prstGeom>
        </p:spPr>
        <p:txBody>
          <a:bodyPr bIns="45000" lIns="90000" rIns="90000" tIns="45000"/>
          <a:p>
            <a:r>
              <a:rPr b="1" lang="es-EC" sz="3200"/>
              <a:t>Desintermediación Financiera</a:t>
            </a:r>
            <a:endParaRPr/>
          </a:p>
        </p:txBody>
      </p:sp>
      <p:pic>
        <p:nvPicPr>
          <p:cNvPr descr="" id="69" name="rg_hi"/>
          <p:cNvPicPr/>
          <p:nvPr/>
        </p:nvPicPr>
        <p:blipFill>
          <a:blip r:embed="rId1"/>
          <a:stretch>
            <a:fillRect/>
          </a:stretch>
        </p:blipFill>
        <p:spPr>
          <a:xfrm>
            <a:off x="3143160" y="4000680"/>
            <a:ext cx="2618640" cy="1666080"/>
          </a:xfrm>
          <a:prstGeom prst="rect">
            <a:avLst/>
          </a:prstGeom>
        </p:spPr>
      </p:pic>
    </p:spTree>
  </p:cSld>
  <p:transition>
    <p:wheel spokes="8"/>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